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4" d="100"/>
          <a:sy n="114" d="100"/>
        </p:scale>
        <p:origin x="120" y="36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555425" y="65950"/>
            <a:ext cx="1080000" cy="6603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Собственник</a:t>
            </a:r>
            <a:endParaRPr sz="10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Развитие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Ресурсы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Команда</a:t>
            </a:r>
            <a:endParaRPr sz="600"/>
          </a:p>
        </p:txBody>
      </p:sp>
      <p:sp>
        <p:nvSpPr>
          <p:cNvPr id="55" name="Google Shape;55;p13"/>
          <p:cNvSpPr txBox="1"/>
          <p:nvPr/>
        </p:nvSpPr>
        <p:spPr>
          <a:xfrm>
            <a:off x="4069350" y="65950"/>
            <a:ext cx="1080000" cy="6603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000"/>
              <a:t>Гендиректор</a:t>
            </a:r>
            <a:endParaRPr sz="10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Выполнение фин. результата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Безопасность</a:t>
            </a:r>
            <a:endParaRPr sz="600"/>
          </a:p>
        </p:txBody>
      </p:sp>
      <p:sp>
        <p:nvSpPr>
          <p:cNvPr id="56" name="Google Shape;56;p13"/>
          <p:cNvSpPr txBox="1"/>
          <p:nvPr/>
        </p:nvSpPr>
        <p:spPr>
          <a:xfrm>
            <a:off x="104075" y="1314250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Маркетинг</a:t>
            </a:r>
            <a:endParaRPr sz="800"/>
          </a:p>
        </p:txBody>
      </p:sp>
      <p:sp>
        <p:nvSpPr>
          <p:cNvPr id="57" name="Google Shape;57;p13"/>
          <p:cNvSpPr txBox="1"/>
          <p:nvPr/>
        </p:nvSpPr>
        <p:spPr>
          <a:xfrm>
            <a:off x="5496725" y="1314323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0000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Персонал</a:t>
            </a:r>
            <a:endParaRPr sz="8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Найм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Обучение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Адаптация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Ротация</a:t>
            </a:r>
            <a:endParaRPr sz="600"/>
          </a:p>
        </p:txBody>
      </p:sp>
      <p:sp>
        <p:nvSpPr>
          <p:cNvPr id="58" name="Google Shape;58;p13"/>
          <p:cNvSpPr txBox="1"/>
          <p:nvPr/>
        </p:nvSpPr>
        <p:spPr>
          <a:xfrm>
            <a:off x="8193050" y="1314323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Юрист</a:t>
            </a:r>
            <a:endParaRPr sz="800"/>
          </a:p>
          <a:p>
            <a:pPr marL="89999" lvl="0" indent="-133350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Доля досудебных урегулирований</a:t>
            </a:r>
            <a:endParaRPr sz="6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"/>
          </a:p>
        </p:txBody>
      </p:sp>
      <p:sp>
        <p:nvSpPr>
          <p:cNvPr id="59" name="Google Shape;59;p13"/>
          <p:cNvSpPr txBox="1"/>
          <p:nvPr/>
        </p:nvSpPr>
        <p:spPr>
          <a:xfrm>
            <a:off x="1452238" y="1314323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Продажи</a:t>
            </a:r>
            <a:endParaRPr sz="800"/>
          </a:p>
        </p:txBody>
      </p:sp>
      <p:sp>
        <p:nvSpPr>
          <p:cNvPr id="60" name="Google Shape;60;p13"/>
          <p:cNvSpPr txBox="1"/>
          <p:nvPr/>
        </p:nvSpPr>
        <p:spPr>
          <a:xfrm>
            <a:off x="104075" y="2213950"/>
            <a:ext cx="900000" cy="540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Продуктовый маркетинг</a:t>
            </a:r>
            <a:endParaRPr sz="80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"/>
              <a:t>% маржи</a:t>
            </a:r>
            <a:endParaRPr sz="600"/>
          </a:p>
        </p:txBody>
      </p:sp>
      <p:sp>
        <p:nvSpPr>
          <p:cNvPr id="61" name="Google Shape;61;p13"/>
          <p:cNvSpPr txBox="1"/>
          <p:nvPr/>
        </p:nvSpPr>
        <p:spPr>
          <a:xfrm>
            <a:off x="104075" y="2912850"/>
            <a:ext cx="900000" cy="900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Лидогенерация</a:t>
            </a:r>
            <a:endParaRPr sz="8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Количество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Конверсия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Цена Лида</a:t>
            </a:r>
            <a:endParaRPr sz="600"/>
          </a:p>
        </p:txBody>
      </p:sp>
      <p:sp>
        <p:nvSpPr>
          <p:cNvPr id="62" name="Google Shape;62;p13"/>
          <p:cNvSpPr txBox="1"/>
          <p:nvPr/>
        </p:nvSpPr>
        <p:spPr>
          <a:xfrm>
            <a:off x="6844888" y="1314323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Развитие</a:t>
            </a:r>
            <a:endParaRPr sz="800"/>
          </a:p>
          <a:p>
            <a:pPr marL="89999" lvl="0" indent="-133350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Выполнение фин. плана развития</a:t>
            </a:r>
            <a:endParaRPr sz="600"/>
          </a:p>
          <a:p>
            <a:pPr marL="89999" lvl="0" indent="-133350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Скорость</a:t>
            </a:r>
            <a:endParaRPr sz="600"/>
          </a:p>
          <a:p>
            <a:pPr marL="89999" lvl="0" indent="-133350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Достижение окупаемости</a:t>
            </a:r>
            <a:endParaRPr sz="600"/>
          </a:p>
        </p:txBody>
      </p:sp>
      <p:sp>
        <p:nvSpPr>
          <p:cNvPr id="63" name="Google Shape;63;p13"/>
          <p:cNvSpPr txBox="1"/>
          <p:nvPr/>
        </p:nvSpPr>
        <p:spPr>
          <a:xfrm>
            <a:off x="4148563" y="1314323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Финансы</a:t>
            </a:r>
            <a:endParaRPr sz="8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Выполнение финансового результата</a:t>
            </a:r>
            <a:endParaRPr sz="600"/>
          </a:p>
        </p:txBody>
      </p:sp>
      <p:sp>
        <p:nvSpPr>
          <p:cNvPr id="64" name="Google Shape;64;p13"/>
          <p:cNvSpPr txBox="1"/>
          <p:nvPr/>
        </p:nvSpPr>
        <p:spPr>
          <a:xfrm>
            <a:off x="2800400" y="1314332"/>
            <a:ext cx="900000" cy="792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800"/>
              <a:t>Производство</a:t>
            </a:r>
            <a:endParaRPr sz="8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Вовремя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Качественно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Сообразно смете</a:t>
            </a:r>
            <a:endParaRPr sz="600"/>
          </a:p>
        </p:txBody>
      </p:sp>
      <p:sp>
        <p:nvSpPr>
          <p:cNvPr id="65" name="Google Shape;65;p13"/>
          <p:cNvSpPr txBox="1"/>
          <p:nvPr/>
        </p:nvSpPr>
        <p:spPr>
          <a:xfrm>
            <a:off x="1452250" y="2213950"/>
            <a:ext cx="900000" cy="540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"/>
              <a:t>Охотник</a:t>
            </a:r>
            <a:endParaRPr sz="600"/>
          </a:p>
          <a:p>
            <a:pPr marL="89999" marR="0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Новые клиенты</a:t>
            </a:r>
            <a:endParaRPr sz="600"/>
          </a:p>
          <a:p>
            <a:pPr marL="89999" marR="0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Оборот</a:t>
            </a:r>
            <a:endParaRPr sz="600"/>
          </a:p>
        </p:txBody>
      </p:sp>
      <p:sp>
        <p:nvSpPr>
          <p:cNvPr id="66" name="Google Shape;66;p13"/>
          <p:cNvSpPr txBox="1"/>
          <p:nvPr/>
        </p:nvSpPr>
        <p:spPr>
          <a:xfrm>
            <a:off x="1452250" y="2912850"/>
            <a:ext cx="900000" cy="900000"/>
          </a:xfrm>
          <a:prstGeom prst="rect">
            <a:avLst/>
          </a:prstGeom>
          <a:noFill/>
          <a:ln w="9525" cap="flat" cmpd="sng">
            <a:solidFill>
              <a:srgbClr val="99999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"/>
              <a:t>Фермер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План по обороту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План по TM</a:t>
            </a:r>
            <a:endParaRPr sz="600"/>
          </a:p>
          <a:p>
            <a:pPr marL="89999" lvl="0" indent="-128099" algn="l" rtl="0">
              <a:spcBef>
                <a:spcPts val="0"/>
              </a:spcBef>
              <a:spcAft>
                <a:spcPts val="0"/>
              </a:spcAft>
              <a:buSzPts val="600"/>
              <a:buChar char="●"/>
            </a:pPr>
            <a:r>
              <a:rPr lang="ru" sz="600"/>
              <a:t>ПДЗ</a:t>
            </a:r>
            <a:endParaRPr sz="600"/>
          </a:p>
        </p:txBody>
      </p:sp>
      <p:cxnSp>
        <p:nvCxnSpPr>
          <p:cNvPr id="67" name="Google Shape;67;p13"/>
          <p:cNvCxnSpPr>
            <a:stCxn id="54" idx="3"/>
            <a:endCxn id="55" idx="1"/>
          </p:cNvCxnSpPr>
          <p:nvPr/>
        </p:nvCxnSpPr>
        <p:spPr>
          <a:xfrm>
            <a:off x="1635425" y="396100"/>
            <a:ext cx="24339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8" name="Google Shape;68;p13"/>
          <p:cNvCxnSpPr>
            <a:stCxn id="55" idx="2"/>
            <a:endCxn id="56" idx="0"/>
          </p:cNvCxnSpPr>
          <p:nvPr/>
        </p:nvCxnSpPr>
        <p:spPr>
          <a:xfrm flipH="1">
            <a:off x="553950" y="726250"/>
            <a:ext cx="40554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69" name="Google Shape;69;p13"/>
          <p:cNvCxnSpPr>
            <a:stCxn id="55" idx="2"/>
            <a:endCxn id="59" idx="0"/>
          </p:cNvCxnSpPr>
          <p:nvPr/>
        </p:nvCxnSpPr>
        <p:spPr>
          <a:xfrm flipH="1">
            <a:off x="1902150" y="726250"/>
            <a:ext cx="27072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0" name="Google Shape;70;p13"/>
          <p:cNvCxnSpPr>
            <a:stCxn id="55" idx="2"/>
            <a:endCxn id="64" idx="0"/>
          </p:cNvCxnSpPr>
          <p:nvPr/>
        </p:nvCxnSpPr>
        <p:spPr>
          <a:xfrm flipH="1">
            <a:off x="3250350" y="726250"/>
            <a:ext cx="13590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1" name="Google Shape;71;p13"/>
          <p:cNvCxnSpPr>
            <a:stCxn id="55" idx="2"/>
            <a:endCxn id="63" idx="0"/>
          </p:cNvCxnSpPr>
          <p:nvPr/>
        </p:nvCxnSpPr>
        <p:spPr>
          <a:xfrm flipH="1">
            <a:off x="4598550" y="726250"/>
            <a:ext cx="108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2" name="Google Shape;72;p13"/>
          <p:cNvCxnSpPr>
            <a:stCxn id="55" idx="2"/>
            <a:endCxn id="57" idx="0"/>
          </p:cNvCxnSpPr>
          <p:nvPr/>
        </p:nvCxnSpPr>
        <p:spPr>
          <a:xfrm>
            <a:off x="4609350" y="726250"/>
            <a:ext cx="13374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3" name="Google Shape;73;p13"/>
          <p:cNvCxnSpPr>
            <a:stCxn id="55" idx="2"/>
            <a:endCxn id="62" idx="0"/>
          </p:cNvCxnSpPr>
          <p:nvPr/>
        </p:nvCxnSpPr>
        <p:spPr>
          <a:xfrm>
            <a:off x="4609350" y="726250"/>
            <a:ext cx="26856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  <p:cxnSp>
        <p:nvCxnSpPr>
          <p:cNvPr id="74" name="Google Shape;74;p13"/>
          <p:cNvCxnSpPr>
            <a:stCxn id="55" idx="2"/>
            <a:endCxn id="58" idx="0"/>
          </p:cNvCxnSpPr>
          <p:nvPr/>
        </p:nvCxnSpPr>
        <p:spPr>
          <a:xfrm>
            <a:off x="4609350" y="726250"/>
            <a:ext cx="4033800" cy="58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Экран (16:9)</PresentationFormat>
  <Paragraphs>39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Ш. Ирина</dc:creator>
  <cp:lastModifiedBy>Natalya S. Tsibulnikova</cp:lastModifiedBy>
  <cp:revision>1</cp:revision>
  <dcterms:modified xsi:type="dcterms:W3CDTF">2025-07-17T13:12:54Z</dcterms:modified>
</cp:coreProperties>
</file>